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8"/>
  </p:notesMasterIdLst>
  <p:sldIdLst>
    <p:sldId id="256" r:id="rId2"/>
    <p:sldId id="34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43" r:id="rId53"/>
    <p:sldId id="344" r:id="rId54"/>
    <p:sldId id="345" r:id="rId55"/>
    <p:sldId id="346" r:id="rId56"/>
    <p:sldId id="347" r:id="rId57"/>
    <p:sldId id="306" r:id="rId58"/>
    <p:sldId id="307" r:id="rId59"/>
    <p:sldId id="308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7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  <p:sldId id="309" r:id="rId92"/>
    <p:sldId id="379" r:id="rId93"/>
    <p:sldId id="380" r:id="rId94"/>
    <p:sldId id="381" r:id="rId95"/>
    <p:sldId id="382" r:id="rId96"/>
    <p:sldId id="383" r:id="rId97"/>
    <p:sldId id="384" r:id="rId98"/>
    <p:sldId id="385" r:id="rId99"/>
    <p:sldId id="386" r:id="rId100"/>
    <p:sldId id="387" r:id="rId101"/>
    <p:sldId id="388" r:id="rId102"/>
    <p:sldId id="389" r:id="rId103"/>
    <p:sldId id="390" r:id="rId104"/>
    <p:sldId id="391" r:id="rId105"/>
    <p:sldId id="392" r:id="rId106"/>
    <p:sldId id="393" r:id="rId107"/>
    <p:sldId id="394" r:id="rId108"/>
    <p:sldId id="395" r:id="rId109"/>
    <p:sldId id="396" r:id="rId110"/>
    <p:sldId id="397" r:id="rId111"/>
    <p:sldId id="398" r:id="rId112"/>
    <p:sldId id="399" r:id="rId113"/>
    <p:sldId id="400" r:id="rId114"/>
    <p:sldId id="401" r:id="rId115"/>
    <p:sldId id="402" r:id="rId116"/>
    <p:sldId id="403" r:id="rId117"/>
    <p:sldId id="404" r:id="rId118"/>
    <p:sldId id="405" r:id="rId119"/>
    <p:sldId id="406" r:id="rId120"/>
    <p:sldId id="407" r:id="rId121"/>
    <p:sldId id="408" r:id="rId122"/>
    <p:sldId id="409" r:id="rId123"/>
    <p:sldId id="410" r:id="rId124"/>
    <p:sldId id="411" r:id="rId125"/>
    <p:sldId id="412" r:id="rId126"/>
    <p:sldId id="413" r:id="rId127"/>
    <p:sldId id="414" r:id="rId128"/>
    <p:sldId id="415" r:id="rId129"/>
    <p:sldId id="416" r:id="rId130"/>
    <p:sldId id="417" r:id="rId131"/>
    <p:sldId id="418" r:id="rId132"/>
    <p:sldId id="419" r:id="rId133"/>
    <p:sldId id="420" r:id="rId134"/>
    <p:sldId id="421" r:id="rId135"/>
    <p:sldId id="422" r:id="rId136"/>
    <p:sldId id="423" r:id="rId137"/>
    <p:sldId id="424" r:id="rId138"/>
    <p:sldId id="425" r:id="rId139"/>
    <p:sldId id="426" r:id="rId140"/>
    <p:sldId id="427" r:id="rId141"/>
    <p:sldId id="428" r:id="rId142"/>
    <p:sldId id="429" r:id="rId143"/>
    <p:sldId id="430" r:id="rId144"/>
    <p:sldId id="431" r:id="rId145"/>
    <p:sldId id="432" r:id="rId146"/>
    <p:sldId id="433" r:id="rId147"/>
    <p:sldId id="434" r:id="rId148"/>
    <p:sldId id="435" r:id="rId149"/>
    <p:sldId id="436" r:id="rId150"/>
    <p:sldId id="437" r:id="rId151"/>
    <p:sldId id="438" r:id="rId152"/>
    <p:sldId id="439" r:id="rId153"/>
    <p:sldId id="440" r:id="rId154"/>
    <p:sldId id="441" r:id="rId155"/>
    <p:sldId id="442" r:id="rId156"/>
    <p:sldId id="443" r:id="rId157"/>
    <p:sldId id="444" r:id="rId158"/>
    <p:sldId id="445" r:id="rId159"/>
    <p:sldId id="446" r:id="rId160"/>
    <p:sldId id="447" r:id="rId161"/>
    <p:sldId id="448" r:id="rId162"/>
    <p:sldId id="449" r:id="rId163"/>
    <p:sldId id="450" r:id="rId164"/>
    <p:sldId id="451" r:id="rId165"/>
    <p:sldId id="452" r:id="rId166"/>
    <p:sldId id="453" r:id="rId167"/>
    <p:sldId id="454" r:id="rId168"/>
    <p:sldId id="455" r:id="rId169"/>
    <p:sldId id="456" r:id="rId170"/>
    <p:sldId id="457" r:id="rId171"/>
    <p:sldId id="458" r:id="rId172"/>
    <p:sldId id="459" r:id="rId173"/>
    <p:sldId id="460" r:id="rId174"/>
    <p:sldId id="461" r:id="rId175"/>
    <p:sldId id="462" r:id="rId176"/>
    <p:sldId id="463" r:id="rId177"/>
    <p:sldId id="464" r:id="rId178"/>
    <p:sldId id="465" r:id="rId179"/>
    <p:sldId id="466" r:id="rId180"/>
    <p:sldId id="467" r:id="rId181"/>
    <p:sldId id="468" r:id="rId182"/>
    <p:sldId id="469" r:id="rId183"/>
    <p:sldId id="470" r:id="rId184"/>
    <p:sldId id="471" r:id="rId185"/>
    <p:sldId id="472" r:id="rId186"/>
    <p:sldId id="473" r:id="rId187"/>
    <p:sldId id="474" r:id="rId188"/>
    <p:sldId id="475" r:id="rId189"/>
    <p:sldId id="476" r:id="rId190"/>
    <p:sldId id="477" r:id="rId191"/>
    <p:sldId id="478" r:id="rId192"/>
    <p:sldId id="479" r:id="rId193"/>
    <p:sldId id="480" r:id="rId194"/>
    <p:sldId id="481" r:id="rId195"/>
    <p:sldId id="482" r:id="rId196"/>
    <p:sldId id="483" r:id="rId197"/>
    <p:sldId id="484" r:id="rId198"/>
    <p:sldId id="485" r:id="rId199"/>
    <p:sldId id="486" r:id="rId200"/>
    <p:sldId id="487" r:id="rId201"/>
    <p:sldId id="488" r:id="rId202"/>
    <p:sldId id="489" r:id="rId203"/>
    <p:sldId id="490" r:id="rId204"/>
    <p:sldId id="491" r:id="rId205"/>
    <p:sldId id="310" r:id="rId206"/>
    <p:sldId id="311" r:id="rId207"/>
    <p:sldId id="312" r:id="rId208"/>
    <p:sldId id="313" r:id="rId209"/>
    <p:sldId id="314" r:id="rId210"/>
    <p:sldId id="315" r:id="rId211"/>
    <p:sldId id="316" r:id="rId212"/>
    <p:sldId id="317" r:id="rId213"/>
    <p:sldId id="318" r:id="rId214"/>
    <p:sldId id="319" r:id="rId215"/>
    <p:sldId id="320" r:id="rId216"/>
    <p:sldId id="321" r:id="rId217"/>
    <p:sldId id="322" r:id="rId218"/>
    <p:sldId id="323" r:id="rId219"/>
    <p:sldId id="324" r:id="rId220"/>
    <p:sldId id="325" r:id="rId221"/>
    <p:sldId id="326" r:id="rId222"/>
    <p:sldId id="327" r:id="rId223"/>
    <p:sldId id="328" r:id="rId224"/>
    <p:sldId id="329" r:id="rId225"/>
    <p:sldId id="330" r:id="rId226"/>
    <p:sldId id="331" r:id="rId227"/>
    <p:sldId id="332" r:id="rId228"/>
    <p:sldId id="333" r:id="rId229"/>
    <p:sldId id="334" r:id="rId230"/>
    <p:sldId id="335" r:id="rId231"/>
    <p:sldId id="336" r:id="rId232"/>
    <p:sldId id="337" r:id="rId233"/>
    <p:sldId id="338" r:id="rId234"/>
    <p:sldId id="339" r:id="rId235"/>
    <p:sldId id="340" r:id="rId236"/>
    <p:sldId id="341" r:id="rId2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notesMaster" Target="notesMasters/notesMaster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presProps" Target="pres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viewProps" Target="viewProp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tableStyles" Target="tableStyle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B383-99A2-0D45-9A8C-380F6A9BF980}" type="datetimeFigureOut">
              <a:rPr lang="en-US" smtClean="0"/>
              <a:t>7/20/26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04874-8182-8840-83B6-07B30769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6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f573d17cfd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f573d17cfd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f573d17cfd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f573d17cfd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f573d17cfd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f573d17cfd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f573d17cfd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f573d17cfd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f573d17cfd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f573d17cfd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f573d17cfd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f573d17cfd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f28e3bd79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2f28e3bd79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801bf5113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801bf5113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Your Manager/ Buddy will be in contact with you soon and will stay beside you to ensure your smooth sailing during your start with Menlo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NOTE: If you have not been assigned a Menlo Buddy to your knowledge, please reach out to your manager via Slack after this call and ask them to arrange this for you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You'll have the opportunity to meet the team and interact with them. You can also coordinate with your Menlo buddy to schedule any additional one-on-one meetings with managers or teammates over the next few days.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You will receive an email containing both this deck and an Onboarding checklist from the HR team.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deck will serve as a comprehensive guide for your onboarding, 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aleway"/>
              <a:buChar char="●"/>
            </a:pPr>
            <a:r>
              <a:rPr lang="en" sz="10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The checklist will outline the activities you need to complete to ensure a successful onboarding process.</a:t>
            </a:r>
            <a:endParaRPr sz="10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f573d17cfd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51C75"/>
              </a:solidFill>
            </a:endParaRPr>
          </a:p>
        </p:txBody>
      </p:sp>
      <p:sp>
        <p:nvSpPr>
          <p:cNvPr id="987" name="Google Shape;987;g2f573d17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with right medium photo 1">
  <p:cSld name="One column with right medium photo 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3"/>
          <p:cNvSpPr>
            <a:spLocks noGrp="1"/>
          </p:cNvSpPr>
          <p:nvPr>
            <p:ph type="pic" idx="2"/>
          </p:nvPr>
        </p:nvSpPr>
        <p:spPr>
          <a:xfrm>
            <a:off x="6099048" y="0"/>
            <a:ext cx="6093200" cy="68580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2" name="Google Shape;492;p83"/>
          <p:cNvSpPr txBox="1">
            <a:spLocks noGrp="1"/>
          </p:cNvSpPr>
          <p:nvPr>
            <p:ph type="title"/>
          </p:nvPr>
        </p:nvSpPr>
        <p:spPr>
          <a:xfrm>
            <a:off x="468921" y="332759"/>
            <a:ext cx="54564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83"/>
          <p:cNvSpPr txBox="1">
            <a:spLocks noGrp="1"/>
          </p:cNvSpPr>
          <p:nvPr>
            <p:ph type="body" idx="1"/>
          </p:nvPr>
        </p:nvSpPr>
        <p:spPr>
          <a:xfrm>
            <a:off x="468921" y="1615668"/>
            <a:ext cx="5438000" cy="4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609585" marR="0" lvl="0" indent="-431789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1219170" marR="0" lvl="1" indent="-423323" algn="l" rtl="0">
              <a:lnSpc>
                <a:spcPct val="95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TR"/>
              <a:buChar char="–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>
              <a:lnSpc>
                <a:spcPct val="95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TR"/>
              <a:buChar char="–"/>
              <a:defRPr/>
            </a:lvl3pPr>
            <a:lvl4pPr marL="2438339" marR="0" lvl="3" indent="-406390" algn="l" rtl="0">
              <a:lnSpc>
                <a:spcPct val="95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TR"/>
              <a:buChar char="–"/>
              <a:defRPr/>
            </a:lvl4pPr>
            <a:lvl5pPr marL="3047924" marR="0" lvl="4" indent="-406390" algn="l" rtl="0">
              <a:lnSpc>
                <a:spcPct val="95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TR"/>
              <a:buChar char="–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83"/>
          <p:cNvSpPr txBox="1">
            <a:spLocks noGrp="1"/>
          </p:cNvSpPr>
          <p:nvPr>
            <p:ph type="ftr" idx="11"/>
          </p:nvPr>
        </p:nvSpPr>
        <p:spPr>
          <a:xfrm>
            <a:off x="1416364" y="6423379"/>
            <a:ext cx="5286400" cy="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16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with right medium photo">
  <p:cSld name="One column with right medium photo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6"/>
          <p:cNvSpPr>
            <a:spLocks noGrp="1"/>
          </p:cNvSpPr>
          <p:nvPr>
            <p:ph type="pic" idx="2"/>
          </p:nvPr>
        </p:nvSpPr>
        <p:spPr>
          <a:xfrm>
            <a:off x="6099048" y="0"/>
            <a:ext cx="6093200" cy="68580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76"/>
          <p:cNvSpPr txBox="1">
            <a:spLocks noGrp="1"/>
          </p:cNvSpPr>
          <p:nvPr>
            <p:ph type="title"/>
          </p:nvPr>
        </p:nvSpPr>
        <p:spPr>
          <a:xfrm>
            <a:off x="468921" y="332759"/>
            <a:ext cx="54564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6"/>
          <p:cNvSpPr txBox="1">
            <a:spLocks noGrp="1"/>
          </p:cNvSpPr>
          <p:nvPr>
            <p:ph type="body" idx="1"/>
          </p:nvPr>
        </p:nvSpPr>
        <p:spPr>
          <a:xfrm>
            <a:off x="468921" y="1615668"/>
            <a:ext cx="5438000" cy="4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609585" marR="0" lvl="0" indent="-431789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1219170" marR="0" lvl="1" indent="-423323" algn="l" rtl="0">
              <a:lnSpc>
                <a:spcPct val="95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TR"/>
              <a:buChar char="–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>
              <a:lnSpc>
                <a:spcPct val="95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TR"/>
              <a:buChar char="–"/>
              <a:defRPr/>
            </a:lvl3pPr>
            <a:lvl4pPr marL="2438339" marR="0" lvl="3" indent="-406390" algn="l" rtl="0">
              <a:lnSpc>
                <a:spcPct val="95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TR"/>
              <a:buChar char="–"/>
              <a:defRPr/>
            </a:lvl4pPr>
            <a:lvl5pPr marL="3047924" marR="0" lvl="4" indent="-406390" algn="l" rtl="0">
              <a:lnSpc>
                <a:spcPct val="95000"/>
              </a:lnSpc>
              <a:spcBef>
                <a:spcPts val="667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TR"/>
              <a:buChar char="–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61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Main content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8"/>
          <p:cNvSpPr txBox="1">
            <a:spLocks noGrp="1"/>
          </p:cNvSpPr>
          <p:nvPr>
            <p:ph type="body" idx="1"/>
          </p:nvPr>
        </p:nvSpPr>
        <p:spPr>
          <a:xfrm>
            <a:off x="468313" y="879713"/>
            <a:ext cx="11216000" cy="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8"/>
          <p:cNvSpPr txBox="1">
            <a:spLocks noGrp="1"/>
          </p:cNvSpPr>
          <p:nvPr>
            <p:ph type="title"/>
          </p:nvPr>
        </p:nvSpPr>
        <p:spPr>
          <a:xfrm>
            <a:off x="468924" y="332751"/>
            <a:ext cx="78196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78"/>
          <p:cNvSpPr txBox="1">
            <a:spLocks noGrp="1"/>
          </p:cNvSpPr>
          <p:nvPr>
            <p:ph type="dt" idx="10"/>
          </p:nvPr>
        </p:nvSpPr>
        <p:spPr>
          <a:xfrm>
            <a:off x="6874212" y="6423379"/>
            <a:ext cx="4645200" cy="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78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667" b="0" i="0" u="none" strike="noStrike" cap="none">
                <a:solidFill>
                  <a:srgbClr val="9C49C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69" name="Google Shape;469;p78"/>
          <p:cNvPicPr preferRelativeResize="0"/>
          <p:nvPr/>
        </p:nvPicPr>
        <p:blipFill rotWithShape="1">
          <a:blip r:embed="rId2">
            <a:alphaModFix/>
          </a:blip>
          <a:srcRect t="60030" b="-1770"/>
          <a:stretch/>
        </p:blipFill>
        <p:spPr>
          <a:xfrm>
            <a:off x="8321780" y="0"/>
            <a:ext cx="3516000" cy="931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02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://drive.google.com/file/d/1vu5D9M_a4z41o_QtlC2VG0ER5dYPGOF4/view" TargetMode="External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2A08-B302-365D-F495-B0DF3D69A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regergtreggfv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F6F17-FB90-4E67-9ECC-26C5D5E401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1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CCC2-B8D6-DB37-540C-1852A2B9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ative_access.mp4">
            <a:hlinkClick r:id="" action="ppaction://media"/>
            <a:extLst>
              <a:ext uri="{FF2B5EF4-FFF2-40B4-BE49-F238E27FC236}">
                <a16:creationId xmlns:a16="http://schemas.microsoft.com/office/drawing/2014/main" id="{D048E695-220F-5E4A-DB45-D158F985B9F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2052638"/>
            <a:ext cx="7094538" cy="3997325"/>
          </a:xfrm>
        </p:spPr>
      </p:pic>
    </p:spTree>
    <p:extLst>
      <p:ext uri="{BB962C8B-B14F-4D97-AF65-F5344CB8AC3E}">
        <p14:creationId xmlns:p14="http://schemas.microsoft.com/office/powerpoint/2010/main" val="27675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492B-5472-76AF-68D0-F3621651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FF3B0E-3D62-3B10-2E6F-80D662B3E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532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A88F-0E49-3865-9A15-DF5D85C1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0A86F-E1EF-A00D-2F34-42D78D259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8921728-0800-F73E-2807-853E2DB0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844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A9DA-C58A-4B90-4D0C-7629BE35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08E8-BC09-4FF1-CCC4-C9B28548A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45F2119-0916-EEF0-5C3A-31320262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E1BA93-4A85-72E7-47C7-6479BB40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72" y="22050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2715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2790-F543-C461-4DB6-8D83D5CA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C618-091D-DB6E-9B74-82808B4A3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1A374D4-2FA8-D1CD-C383-6B831AECE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103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6B9A-5500-EEF5-FD7B-B72EA88F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3110-CAC1-0344-1C81-DF2CEC85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774F861-A870-78D4-D498-837FA607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9399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150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151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152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153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154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155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156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157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158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159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820A-7749-EE94-6849-6293D528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DE4C5-37C5-7D6F-4F49-0002DE632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136BD20-92FB-8B5B-5328-265F6474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8827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160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161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162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163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164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165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166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167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168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169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B744-A57D-9100-3C16-9850917F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0698-2F8F-CA90-5725-FA86F06CE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BFC0141-8DC9-F5EC-615E-1045C867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0681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170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171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172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173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174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175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176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177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178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179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6AD2-4279-918F-FB01-20ED69A9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04D8-B524-42AC-5E0E-92C24EBC5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D21657-7FD7-FB9E-54AB-CD096E9D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9840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180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181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182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183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184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185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186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187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188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189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3253-8008-4E62-8208-6C011C24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EE212-60C0-4AC2-2070-49A6245B3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4054F19-4CA3-652D-0D67-4CC18220F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5320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190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191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192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193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194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195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196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197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198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199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8332" y="311767"/>
            <a:ext cx="1217600" cy="84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29"/>
          <p:cNvSpPr txBox="1">
            <a:spLocks noGrp="1"/>
          </p:cNvSpPr>
          <p:nvPr>
            <p:ph type="body" idx="1"/>
          </p:nvPr>
        </p:nvSpPr>
        <p:spPr>
          <a:xfrm>
            <a:off x="1058933" y="1371167"/>
            <a:ext cx="5584000" cy="524400"/>
          </a:xfrm>
          <a:prstGeom prst="rect">
            <a:avLst/>
          </a:prstGeom>
        </p:spPr>
        <p:txBody>
          <a:bodyPr spcFirstLastPara="1" vert="horz" wrap="square" lIns="0" tIns="45700" rIns="91433" bIns="45700" rtlCol="0" anchor="t" anchorCtr="0">
            <a:noAutofit/>
          </a:bodyPr>
          <a:lstStyle/>
          <a:p>
            <a:pPr marL="0" indent="0">
              <a:buNone/>
            </a:pPr>
            <a:r>
              <a:rPr lang="en" sz="2267">
                <a:solidFill>
                  <a:schemeClr val="lt2"/>
                </a:solidFill>
              </a:rPr>
              <a:t>By the end of this session you will...</a:t>
            </a:r>
            <a:endParaRPr sz="2267">
              <a:solidFill>
                <a:schemeClr val="lt2"/>
              </a:solidFill>
            </a:endParaRPr>
          </a:p>
        </p:txBody>
      </p:sp>
      <p:sp>
        <p:nvSpPr>
          <p:cNvPr id="815" name="Google Shape;815;p129"/>
          <p:cNvSpPr txBox="1">
            <a:spLocks noGrp="1"/>
          </p:cNvSpPr>
          <p:nvPr>
            <p:ph type="body" idx="4294967295"/>
          </p:nvPr>
        </p:nvSpPr>
        <p:spPr>
          <a:xfrm>
            <a:off x="785672" y="2246684"/>
            <a:ext cx="10474800" cy="2477882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spAutoFit/>
          </a:bodyPr>
          <a:lstStyle/>
          <a:p>
            <a:pPr marL="609585" indent="-448722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Know where and how to complete your </a:t>
            </a:r>
            <a:r>
              <a:rPr lang="en" sz="2267">
                <a:solidFill>
                  <a:srgbClr val="FFD966"/>
                </a:solidFill>
              </a:rPr>
              <a:t>onboarding checklist</a:t>
            </a:r>
            <a:r>
              <a:rPr lang="en" sz="2267"/>
              <a:t> for your first week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Understand the </a:t>
            </a:r>
            <a:r>
              <a:rPr lang="en" sz="2267">
                <a:solidFill>
                  <a:srgbClr val="FFD966"/>
                </a:solidFill>
              </a:rPr>
              <a:t>tools and resources</a:t>
            </a:r>
            <a:r>
              <a:rPr lang="en" sz="2267"/>
              <a:t> you will use as a Menlovian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700"/>
              <a:buChar char="❖"/>
            </a:pPr>
            <a:r>
              <a:rPr lang="en" sz="2267"/>
              <a:t>Be able to access </a:t>
            </a:r>
            <a:r>
              <a:rPr lang="en" sz="2267">
                <a:solidFill>
                  <a:srgbClr val="FFD966"/>
                </a:solidFill>
              </a:rPr>
              <a:t>benefit options, raise support tickets, and appropriate contacts</a:t>
            </a:r>
            <a:r>
              <a:rPr lang="en" sz="2267"/>
              <a:t> for future success at Menlo</a:t>
            </a:r>
            <a:endParaRPr sz="2267">
              <a:highlight>
                <a:srgbClr val="FF0000"/>
              </a:highlight>
            </a:endParaRPr>
          </a:p>
        </p:txBody>
      </p:sp>
      <p:sp>
        <p:nvSpPr>
          <p:cNvPr id="816" name="Google Shape;816;p129"/>
          <p:cNvSpPr txBox="1">
            <a:spLocks noGrp="1"/>
          </p:cNvSpPr>
          <p:nvPr>
            <p:ph type="title"/>
          </p:nvPr>
        </p:nvSpPr>
        <p:spPr>
          <a:xfrm>
            <a:off x="658121" y="495625"/>
            <a:ext cx="6828000" cy="524400"/>
          </a:xfrm>
          <a:prstGeom prst="rect">
            <a:avLst/>
          </a:prstGeom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r>
              <a:rPr lang="en">
                <a:solidFill>
                  <a:srgbClr val="FFD966"/>
                </a:solidFill>
              </a:rPr>
              <a:t>What You Will Gain from this Session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7AF0-010F-98D8-2374-D9AFDCDA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B4B1-8084-143B-B315-19511AE0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FDD3AA1-2442-5301-300D-A751EEAA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332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200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201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202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203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1"/>
          <p:cNvSpPr txBox="1"/>
          <p:nvPr/>
        </p:nvSpPr>
        <p:spPr>
          <a:xfrm>
            <a:off x="6174567" y="2092467"/>
            <a:ext cx="5531600" cy="4249600"/>
          </a:xfrm>
          <a:prstGeom prst="rect">
            <a:avLst/>
          </a:prstGeom>
          <a:solidFill>
            <a:srgbClr val="BD84E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“Inbox” of items for you to complete from HR or Payroll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Reference the People tab and referencing your team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189" indent="-304792">
              <a:lnSpc>
                <a:spcPct val="115000"/>
              </a:lnSpc>
              <a:buClr>
                <a:schemeClr val="lt1"/>
              </a:buClr>
              <a:buSzPts val="10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 and signature requests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0" name="Google Shape;990;p141"/>
          <p:cNvSpPr txBox="1">
            <a:spLocks noGrp="1"/>
          </p:cNvSpPr>
          <p:nvPr>
            <p:ph type="title"/>
          </p:nvPr>
        </p:nvSpPr>
        <p:spPr>
          <a:xfrm>
            <a:off x="2025300" y="685800"/>
            <a:ext cx="8994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/>
              <a:t>BambooHR - Your HR/Employee Profile Lifeline</a:t>
            </a:r>
            <a:endParaRPr/>
          </a:p>
        </p:txBody>
      </p:sp>
      <p:sp>
        <p:nvSpPr>
          <p:cNvPr id="991" name="Google Shape;991;p141"/>
          <p:cNvSpPr txBox="1">
            <a:spLocks noGrp="1"/>
          </p:cNvSpPr>
          <p:nvPr>
            <p:ph type="sldNum" idx="12"/>
          </p:nvPr>
        </p:nvSpPr>
        <p:spPr>
          <a:xfrm>
            <a:off x="11690251" y="6423379"/>
            <a:ext cx="402400" cy="183200"/>
          </a:xfrm>
          <a:prstGeom prst="rect">
            <a:avLst/>
          </a:prstGeom>
        </p:spPr>
        <p:txBody>
          <a:bodyPr spcFirstLastPara="1" vert="horz" wrap="square" lIns="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204</a:t>
            </a:fld>
            <a:endParaRPr/>
          </a:p>
        </p:txBody>
      </p:sp>
      <p:sp>
        <p:nvSpPr>
          <p:cNvPr id="992" name="Google Shape;992;p141"/>
          <p:cNvSpPr txBox="1"/>
          <p:nvPr/>
        </p:nvSpPr>
        <p:spPr>
          <a:xfrm>
            <a:off x="420900" y="2092467"/>
            <a:ext cx="5691200" cy="4289878"/>
          </a:xfrm>
          <a:prstGeom prst="rect">
            <a:avLst/>
          </a:prstGeom>
          <a:solidFill>
            <a:srgbClr val="682D8D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spcBef>
                <a:spcPts val="1067"/>
              </a:spcBef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Recording time off and referencing time off accruals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Maintaining your employee record and documents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406390">
              <a:lnSpc>
                <a:spcPct val="115000"/>
              </a:lnSpc>
              <a:buClr>
                <a:schemeClr val="lt1"/>
              </a:buClr>
              <a:buSzPts val="1200"/>
              <a:buFont typeface="Raleway"/>
              <a:buChar char="❖"/>
            </a:pPr>
            <a:r>
              <a:rPr lang="en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personnel file updates can be made on your BambooHR profile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>
              <a:lnSpc>
                <a:spcPct val="115000"/>
              </a:lnSpc>
            </a:pP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3" name="Google Shape;993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667" y="3132318"/>
            <a:ext cx="4360468" cy="87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68" y="2922451"/>
            <a:ext cx="2613401" cy="165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653" y="338434"/>
            <a:ext cx="1018280" cy="11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1"/>
          <p:cNvSpPr txBox="1"/>
          <p:nvPr/>
        </p:nvSpPr>
        <p:spPr>
          <a:xfrm>
            <a:off x="3214067" y="1649567"/>
            <a:ext cx="5021600" cy="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What you will use BambooHR for as a Menlovian:</a:t>
            </a:r>
            <a:endParaRPr sz="1600" b="1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1067"/>
              </a:spcBef>
            </a:pP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7" name="Google Shape;997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6800" y="89018"/>
            <a:ext cx="1274267" cy="8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B0C7-3D9D-ABDA-CA74-C5EE5FB0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8226B-744D-B484-8972-3C8277964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9538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5E35-436A-25AD-F54E-97DFAFEE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F4D9-B9ED-43F9-5058-D26037BB6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2839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D947-3F0F-3AE0-B519-86DC883C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3A48B-50C8-2BED-608F-6CA155809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1891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CD77-5574-F56B-D784-54D50562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6826F-A75A-EF3A-2D65-343842771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128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DC35-3F17-C4F7-6791-7144D34B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56DA-0C60-A9F9-9B9F-BCBB87D1C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A8BA-2B3C-EB19-FD89-FB02ABCD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F1CE4-8A1A-F2CB-4F88-4872B6896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C422DB7-1CEA-FBE6-EBDA-949B522A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4881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8DB5-E3A7-B225-002D-26643F6C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AD1C-A4B9-1E1F-7CC7-4920518EC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466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CEB3-AD4C-8489-92BB-37B4A9FE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080A-9D03-8253-6CAD-937BF39C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6774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E4FF-5994-A37D-B13C-196013DE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46B3-4B7C-7564-E797-0FD6C800B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324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5A06-7750-3CD8-BC95-DE766EEE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FB0D4-7234-F91A-898F-D68C05CDD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9222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6FCC-1A8A-27D9-FAC6-2471014E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537F-BA5E-0E1D-65C2-5190EDA6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17402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AA61-F9D1-FBFD-2C78-0C8E73FC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63DD6-7C16-A1A0-6362-56A0EEF42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27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7C6E-B5C0-2DF1-487B-C17C0DA8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1B2F2-694C-629B-28DF-022B4460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370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6CFC-06E1-11B8-597D-E09355A9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D7BA-B98F-6984-736F-EC30E1D21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4470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1B88-6DC3-8D17-5F1F-41FB4D19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59EEA-5841-2F3E-A126-CE4759A5A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49471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2176-3810-4376-F82C-D597913F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C54A-E19A-3508-FF71-D1D9FF14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42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75AE-FA6D-C51F-3F66-82D954E9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64104-AC4D-D229-E73F-964529640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C738BB7-2BA8-F4D3-C345-DCD17AAB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75851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8CA6-8AC5-A985-0AE6-290D16B26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BB46-D7F0-E28D-9589-4B51D4AF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1957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8E36-7440-4AD6-7EDE-CFD6FADC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C90A-16EF-3A74-8F0A-5C6D222C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5059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3A4E-785B-BF62-CECC-5EC47BDE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47F8E-75E1-DAE5-984F-229D8680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4464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99C3-95C8-0053-825F-5901D2C4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0199E-345F-0B90-5259-9554D7A13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7513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68E2-2901-F32C-400D-6B7D077A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A836-7BBA-7384-6E74-1D7D7DCAA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0128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248B-4F1E-8132-B325-B1ADFB68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9B4F-31DD-B154-6DBF-5D9E425B8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5481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8C75-2AFB-3469-5107-0403941F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4353-941A-74C5-6C9C-5A88ED4DE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1217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5745-AB5B-2D8B-9DEA-D50C96EA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7925-45F9-7261-811C-94086D5B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935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8B84-1477-E09D-DFB6-C3B709A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1133-1D86-E586-C7B9-32476128D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75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BA4E-3104-6DD0-3916-70BF09D1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B1CCC-5415-3CCD-9D26-067718D0C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3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1079-2386-445C-6B3F-E5C02B39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CBB9-CC18-0947-EADB-F91238944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75BEC87-EE91-46A1-5210-2911BC797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9300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6DEF-F99D-7B37-99FA-2F411C22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57106-C3CB-4CF7-5ADF-C38CAAEC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2145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2BF6-163C-AF13-20D4-0EE440D2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284CF-D79B-E985-4B0B-962735CA2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0214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D928-1675-8BBD-4A18-5DDA057C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C11B-744B-7361-669A-910C99E6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82927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9E59-8303-AFBA-9E8A-051A1211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BA763-2AB5-FB57-F036-A70455D25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461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B5-EB7A-95F9-5BE1-A55223B1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D202-EDB5-D44B-5D99-E3020DE78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897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E467-464B-2FDC-E0C4-A31BD4A5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04EC-45EB-1494-409C-FE32F1C6E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278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6411-A164-7A73-E7A2-6D212918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43C6A-0B3B-F7FD-5A6F-91363333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68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AB17-F6A7-743A-21EE-3C39A772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4AEB-D4F1-E26B-726C-DFDF348B8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8176735-318D-D4B4-D203-B2AA3EFF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6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FC7E-ACF0-3E01-1701-A7739ED2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A4394-5A6C-35AB-C80A-04CD23F8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E8784CC-08EF-F56F-23AC-3CBA8612E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0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8EE7F-37C7-1EA6-BE6C-8CB6DD6E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6531-3929-4992-5AA9-E19B71EFE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07BE168-AA8D-CE35-3FB1-501D34CC0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2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8985-7393-D818-B4C4-2FC364E7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751C1-7AA2-C131-77A4-F4BE1668D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C1C1CF-E752-C600-D606-1E0DEC20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38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6E96-E2FA-AFD1-A9DB-E71302D4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F80D-852C-811B-C155-0F1C23AA5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D7C8645-7BAC-BC32-5C8B-52180621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6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DB4D-8BDD-570F-D3A1-3D5886FC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76F09-CFC1-C105-DAF1-0144D81DF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AE3E4CB-0323-1EF6-DE7A-34EBD00B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A713-8A34-A10C-532F-3473CBDF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erggr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76D5C-FEB4-AB1B-1922-3AE58258D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AFBADD-9F67-DBD9-5265-4C7CB5774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0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BED5-C4CC-9BA0-EA6A-9828E31F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41D2-D8F1-D3CA-959E-8D0B8E824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A9A6DAA-579D-4580-7A26-C6BD72910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7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4C88-F097-DD96-7BB5-63DCC74F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C90F7-B68F-D07C-91E0-4CE9C5D6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251DF54-0F02-A23E-98FE-517FAF563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7FD4-6D7A-1F3F-5DA0-9762D130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FBDD-6285-839F-39DB-EF64582E9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F87658C-C57C-DBF2-7C9D-5B5DCF8E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02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138E-8C9E-6F0F-5B88-78F9E4CF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A77C-F88F-9428-EE46-D08871F5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11B6768-ECE1-05A4-FDB1-8A3504A7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3D53-3768-B408-FEC9-C3584971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B37E-F613-4090-1E23-F1A6C580E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E61CF81-8DA5-C256-4FB8-EDFCE930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93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6D71-3D36-0CB3-53E7-BBDC7637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C9C8-8143-24C5-6B11-0F833AA2E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89CC40D-6E49-2794-05F4-D736AEC06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7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DE82-2122-9E9A-7FD7-E354698F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8501C-9CA0-2252-B0A1-685F69EC4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C22670-DB0C-5880-23AA-77B2DAEE0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64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D45D-4CDC-6DB4-DFEC-D72EBEC1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6385-4B64-9358-3A98-4FE085004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84E13F0-D2DF-CAE8-A800-26A31DFAC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58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CE02-4AFB-B45B-ABC0-88AF11E1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7CF64-FBE5-15F2-5A09-FF824E70D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44EFB6-F44F-EC85-0B69-28E632342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71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D182-540F-C50E-8147-264E789E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3024-AF34-4C45-7FBF-CD587088D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F32E2A-71A2-334E-B146-A8D8AECB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9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62B8-BFE9-5228-D113-3C5C39AE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regetg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B6774-5177-D6F2-AB34-EA4C591B4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B80C204-74A1-3C48-4D85-A8AEA58D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3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48D9-8DD5-A5CE-CCA9-F2782A00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A6A7-44D8-96A6-6C18-D128CEC8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645B0B7-A05C-8D42-7EDF-40B3211A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49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9687-93AB-A678-9BC3-CD04D967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CB17-3C51-3B9B-B71B-843D5C93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817769-8BFF-1AA4-CC71-FE071AE9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88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087C-ED8A-687A-6452-AB2E24A7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40D28-6648-A37C-92FD-CD1A0389D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2A7580C-4E9B-F9DF-0196-5F214FD6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0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2E1C-4F51-6F64-E794-328E7FD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9D30-9BC5-8F32-683E-B74924CA8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4913E7A-5A20-29DD-982C-C9FA30331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18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F279-3CAE-3D34-D610-9C1E35B2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AE-B773-BD8A-FB9A-1C6C23B4A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10D5753-C5E1-FDB7-4C7F-2E5953B61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21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B130-3E72-4B99-922F-7D92F945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33370-E3E4-955D-51CC-C1B3F6091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777391A-568B-DD80-8CAC-308FCE0E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75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A3BD-80EA-9A8C-A61A-B5AFF63A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22BC6-83F5-71B7-DB61-D54B273CB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7A9FF36-98F4-B5A0-A6FF-48E40F8A5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3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4793-1C09-4CD0-F9FE-A68594A5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79EC-57CA-71B7-D44B-534F61876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8085719-0FD0-BA84-F5E8-BF6F8B79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7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846E-1022-D787-3A84-14CE70CB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1A2B-34B3-C1D5-9D18-CBCB891D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5B8DCF0-2EAD-8FFF-7E5D-844223E2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7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143A-D402-6254-7894-66735F76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C7525-5CFD-4726-22C0-B564F7C8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4E6C89-AA6D-5428-5A83-CFACFFD2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3269-ADBE-2DBB-3231-DB5E1F50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grtrt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3356-C951-97FB-6EEB-FBDE97FD4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673B3A3-B82A-B321-A8AE-065A67AB9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67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3E3F-7BB4-DA4E-11A4-24E36213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A6B-DE05-ADBC-5FE2-CE0CE8D2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29AF1D-1CFB-F8C9-5497-626088BC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01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0A42-0CCE-0AE8-2A6F-A3C6588E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B73F-FB60-9935-44D7-39C844859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92FE9A9-EBCC-10D2-248B-508962647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689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8332" y="311767"/>
            <a:ext cx="1217600" cy="84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29"/>
          <p:cNvSpPr txBox="1">
            <a:spLocks noGrp="1"/>
          </p:cNvSpPr>
          <p:nvPr>
            <p:ph type="body" idx="1"/>
          </p:nvPr>
        </p:nvSpPr>
        <p:spPr>
          <a:xfrm>
            <a:off x="1058933" y="1371167"/>
            <a:ext cx="5584000" cy="524400"/>
          </a:xfrm>
          <a:prstGeom prst="rect">
            <a:avLst/>
          </a:prstGeom>
        </p:spPr>
        <p:txBody>
          <a:bodyPr spcFirstLastPara="1" vert="horz" wrap="square" lIns="0" tIns="45700" rIns="91433" bIns="45700" rtlCol="0" anchor="t" anchorCtr="0">
            <a:noAutofit/>
          </a:bodyPr>
          <a:lstStyle/>
          <a:p>
            <a:pPr marL="0" indent="0">
              <a:buNone/>
            </a:pPr>
            <a:r>
              <a:rPr lang="en" sz="2267">
                <a:solidFill>
                  <a:schemeClr val="lt2"/>
                </a:solidFill>
              </a:rPr>
              <a:t>By the end of this session you will...</a:t>
            </a:r>
            <a:endParaRPr sz="2267">
              <a:solidFill>
                <a:schemeClr val="lt2"/>
              </a:solidFill>
            </a:endParaRPr>
          </a:p>
        </p:txBody>
      </p:sp>
      <p:sp>
        <p:nvSpPr>
          <p:cNvPr id="815" name="Google Shape;815;p129"/>
          <p:cNvSpPr txBox="1">
            <a:spLocks noGrp="1"/>
          </p:cNvSpPr>
          <p:nvPr>
            <p:ph type="body" idx="4294967295"/>
          </p:nvPr>
        </p:nvSpPr>
        <p:spPr>
          <a:xfrm>
            <a:off x="785672" y="2246684"/>
            <a:ext cx="10474800" cy="2477882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spAutoFit/>
          </a:bodyPr>
          <a:lstStyle/>
          <a:p>
            <a:pPr marL="609585" indent="-448722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Know where and how to complete your </a:t>
            </a:r>
            <a:r>
              <a:rPr lang="en" sz="2267">
                <a:solidFill>
                  <a:srgbClr val="FFD966"/>
                </a:solidFill>
              </a:rPr>
              <a:t>onboarding checklist</a:t>
            </a:r>
            <a:r>
              <a:rPr lang="en" sz="2267"/>
              <a:t> for your first week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Understand the </a:t>
            </a:r>
            <a:r>
              <a:rPr lang="en" sz="2267">
                <a:solidFill>
                  <a:srgbClr val="FFD966"/>
                </a:solidFill>
              </a:rPr>
              <a:t>tools and resources</a:t>
            </a:r>
            <a:r>
              <a:rPr lang="en" sz="2267"/>
              <a:t> you will use as a Menlovian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700"/>
              <a:buChar char="❖"/>
            </a:pPr>
            <a:r>
              <a:rPr lang="en" sz="2267"/>
              <a:t>Be able to access </a:t>
            </a:r>
            <a:r>
              <a:rPr lang="en" sz="2267">
                <a:solidFill>
                  <a:srgbClr val="FFD966"/>
                </a:solidFill>
              </a:rPr>
              <a:t>benefit options, raise support tickets, and appropriate contacts</a:t>
            </a:r>
            <a:r>
              <a:rPr lang="en" sz="2267"/>
              <a:t> for future success at Menlo</a:t>
            </a:r>
            <a:endParaRPr sz="2267">
              <a:highlight>
                <a:srgbClr val="FF0000"/>
              </a:highlight>
            </a:endParaRPr>
          </a:p>
        </p:txBody>
      </p:sp>
      <p:sp>
        <p:nvSpPr>
          <p:cNvPr id="816" name="Google Shape;816;p129"/>
          <p:cNvSpPr txBox="1">
            <a:spLocks noGrp="1"/>
          </p:cNvSpPr>
          <p:nvPr>
            <p:ph type="title"/>
          </p:nvPr>
        </p:nvSpPr>
        <p:spPr>
          <a:xfrm>
            <a:off x="658121" y="495625"/>
            <a:ext cx="6828000" cy="524400"/>
          </a:xfrm>
          <a:prstGeom prst="rect">
            <a:avLst/>
          </a:prstGeom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r>
              <a:rPr lang="en">
                <a:solidFill>
                  <a:srgbClr val="FFD966"/>
                </a:solidFill>
              </a:rPr>
              <a:t>What You Will Gain from this Session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8332" y="311767"/>
            <a:ext cx="1217600" cy="84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29"/>
          <p:cNvSpPr txBox="1">
            <a:spLocks noGrp="1"/>
          </p:cNvSpPr>
          <p:nvPr>
            <p:ph type="body" idx="1"/>
          </p:nvPr>
        </p:nvSpPr>
        <p:spPr>
          <a:xfrm>
            <a:off x="1058933" y="1371167"/>
            <a:ext cx="5584000" cy="524400"/>
          </a:xfrm>
          <a:prstGeom prst="rect">
            <a:avLst/>
          </a:prstGeom>
        </p:spPr>
        <p:txBody>
          <a:bodyPr spcFirstLastPara="1" vert="horz" wrap="square" lIns="0" tIns="45700" rIns="91433" bIns="45700" rtlCol="0" anchor="t" anchorCtr="0">
            <a:noAutofit/>
          </a:bodyPr>
          <a:lstStyle/>
          <a:p>
            <a:pPr marL="0" indent="0">
              <a:buNone/>
            </a:pPr>
            <a:r>
              <a:rPr lang="en" sz="2267">
                <a:solidFill>
                  <a:schemeClr val="lt2"/>
                </a:solidFill>
              </a:rPr>
              <a:t>By the end of this session you will...</a:t>
            </a:r>
            <a:endParaRPr sz="2267">
              <a:solidFill>
                <a:schemeClr val="lt2"/>
              </a:solidFill>
            </a:endParaRPr>
          </a:p>
        </p:txBody>
      </p:sp>
      <p:sp>
        <p:nvSpPr>
          <p:cNvPr id="815" name="Google Shape;815;p129"/>
          <p:cNvSpPr txBox="1">
            <a:spLocks noGrp="1"/>
          </p:cNvSpPr>
          <p:nvPr>
            <p:ph type="body" idx="4294967295"/>
          </p:nvPr>
        </p:nvSpPr>
        <p:spPr>
          <a:xfrm>
            <a:off x="785672" y="2246684"/>
            <a:ext cx="10474800" cy="2477882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spAutoFit/>
          </a:bodyPr>
          <a:lstStyle/>
          <a:p>
            <a:pPr marL="609585" indent="-448722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Know where and how to complete your </a:t>
            </a:r>
            <a:r>
              <a:rPr lang="en" sz="2267">
                <a:solidFill>
                  <a:srgbClr val="FFD966"/>
                </a:solidFill>
              </a:rPr>
              <a:t>onboarding checklist</a:t>
            </a:r>
            <a:r>
              <a:rPr lang="en" sz="2267"/>
              <a:t> for your first week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Understand the </a:t>
            </a:r>
            <a:r>
              <a:rPr lang="en" sz="2267">
                <a:solidFill>
                  <a:srgbClr val="FFD966"/>
                </a:solidFill>
              </a:rPr>
              <a:t>tools and resources</a:t>
            </a:r>
            <a:r>
              <a:rPr lang="en" sz="2267"/>
              <a:t> you will use as a Menlovian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700"/>
              <a:buChar char="❖"/>
            </a:pPr>
            <a:r>
              <a:rPr lang="en" sz="2267"/>
              <a:t>Be able to access </a:t>
            </a:r>
            <a:r>
              <a:rPr lang="en" sz="2267">
                <a:solidFill>
                  <a:srgbClr val="FFD966"/>
                </a:solidFill>
              </a:rPr>
              <a:t>benefit options, raise support tickets, and appropriate contacts</a:t>
            </a:r>
            <a:r>
              <a:rPr lang="en" sz="2267"/>
              <a:t> for future success at Menlo</a:t>
            </a:r>
            <a:endParaRPr sz="2267">
              <a:highlight>
                <a:srgbClr val="FF0000"/>
              </a:highlight>
            </a:endParaRPr>
          </a:p>
        </p:txBody>
      </p:sp>
      <p:sp>
        <p:nvSpPr>
          <p:cNvPr id="816" name="Google Shape;816;p129"/>
          <p:cNvSpPr txBox="1">
            <a:spLocks noGrp="1"/>
          </p:cNvSpPr>
          <p:nvPr>
            <p:ph type="title"/>
          </p:nvPr>
        </p:nvSpPr>
        <p:spPr>
          <a:xfrm>
            <a:off x="658121" y="495625"/>
            <a:ext cx="6828000" cy="524400"/>
          </a:xfrm>
          <a:prstGeom prst="rect">
            <a:avLst/>
          </a:prstGeom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r>
              <a:rPr lang="en">
                <a:solidFill>
                  <a:srgbClr val="FFD966"/>
                </a:solidFill>
              </a:rPr>
              <a:t>What You Will Gain from this Session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8332" y="311767"/>
            <a:ext cx="1217600" cy="84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29"/>
          <p:cNvSpPr txBox="1">
            <a:spLocks noGrp="1"/>
          </p:cNvSpPr>
          <p:nvPr>
            <p:ph type="body" idx="1"/>
          </p:nvPr>
        </p:nvSpPr>
        <p:spPr>
          <a:xfrm>
            <a:off x="1058933" y="1371167"/>
            <a:ext cx="5584000" cy="524400"/>
          </a:xfrm>
          <a:prstGeom prst="rect">
            <a:avLst/>
          </a:prstGeom>
        </p:spPr>
        <p:txBody>
          <a:bodyPr spcFirstLastPara="1" vert="horz" wrap="square" lIns="0" tIns="45700" rIns="91433" bIns="45700" rtlCol="0" anchor="t" anchorCtr="0">
            <a:noAutofit/>
          </a:bodyPr>
          <a:lstStyle/>
          <a:p>
            <a:pPr marL="0" indent="0">
              <a:buNone/>
            </a:pPr>
            <a:r>
              <a:rPr lang="en" sz="2267">
                <a:solidFill>
                  <a:schemeClr val="lt2"/>
                </a:solidFill>
              </a:rPr>
              <a:t>By the end of this session you will...</a:t>
            </a:r>
            <a:endParaRPr sz="2267">
              <a:solidFill>
                <a:schemeClr val="lt2"/>
              </a:solidFill>
            </a:endParaRPr>
          </a:p>
        </p:txBody>
      </p:sp>
      <p:sp>
        <p:nvSpPr>
          <p:cNvPr id="815" name="Google Shape;815;p129"/>
          <p:cNvSpPr txBox="1">
            <a:spLocks noGrp="1"/>
          </p:cNvSpPr>
          <p:nvPr>
            <p:ph type="body" idx="4294967295"/>
          </p:nvPr>
        </p:nvSpPr>
        <p:spPr>
          <a:xfrm>
            <a:off x="785672" y="2246684"/>
            <a:ext cx="10474800" cy="2477882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spAutoFit/>
          </a:bodyPr>
          <a:lstStyle/>
          <a:p>
            <a:pPr marL="609585" indent="-448722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Know where and how to complete your </a:t>
            </a:r>
            <a:r>
              <a:rPr lang="en" sz="2267">
                <a:solidFill>
                  <a:srgbClr val="FFD966"/>
                </a:solidFill>
              </a:rPr>
              <a:t>onboarding checklist</a:t>
            </a:r>
            <a:r>
              <a:rPr lang="en" sz="2267"/>
              <a:t> for your first week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Understand the </a:t>
            </a:r>
            <a:r>
              <a:rPr lang="en" sz="2267">
                <a:solidFill>
                  <a:srgbClr val="FFD966"/>
                </a:solidFill>
              </a:rPr>
              <a:t>tools and resources</a:t>
            </a:r>
            <a:r>
              <a:rPr lang="en" sz="2267"/>
              <a:t> you will use as a Menlovian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700"/>
              <a:buChar char="❖"/>
            </a:pPr>
            <a:r>
              <a:rPr lang="en" sz="2267"/>
              <a:t>Be able to access </a:t>
            </a:r>
            <a:r>
              <a:rPr lang="en" sz="2267">
                <a:solidFill>
                  <a:srgbClr val="FFD966"/>
                </a:solidFill>
              </a:rPr>
              <a:t>benefit options, raise support tickets, and appropriate contacts</a:t>
            </a:r>
            <a:r>
              <a:rPr lang="en" sz="2267"/>
              <a:t> for future success at Menlo</a:t>
            </a:r>
            <a:endParaRPr sz="2267">
              <a:highlight>
                <a:srgbClr val="FF0000"/>
              </a:highlight>
            </a:endParaRPr>
          </a:p>
        </p:txBody>
      </p:sp>
      <p:sp>
        <p:nvSpPr>
          <p:cNvPr id="816" name="Google Shape;816;p129"/>
          <p:cNvSpPr txBox="1">
            <a:spLocks noGrp="1"/>
          </p:cNvSpPr>
          <p:nvPr>
            <p:ph type="title"/>
          </p:nvPr>
        </p:nvSpPr>
        <p:spPr>
          <a:xfrm>
            <a:off x="658121" y="495625"/>
            <a:ext cx="6828000" cy="524400"/>
          </a:xfrm>
          <a:prstGeom prst="rect">
            <a:avLst/>
          </a:prstGeom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r>
              <a:rPr lang="en">
                <a:solidFill>
                  <a:srgbClr val="FFD966"/>
                </a:solidFill>
              </a:rPr>
              <a:t>What You Will Gain from this Session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8332" y="311767"/>
            <a:ext cx="1217600" cy="84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29"/>
          <p:cNvSpPr txBox="1">
            <a:spLocks noGrp="1"/>
          </p:cNvSpPr>
          <p:nvPr>
            <p:ph type="body" idx="1"/>
          </p:nvPr>
        </p:nvSpPr>
        <p:spPr>
          <a:xfrm>
            <a:off x="1058933" y="1371167"/>
            <a:ext cx="5584000" cy="524400"/>
          </a:xfrm>
          <a:prstGeom prst="rect">
            <a:avLst/>
          </a:prstGeom>
        </p:spPr>
        <p:txBody>
          <a:bodyPr spcFirstLastPara="1" vert="horz" wrap="square" lIns="0" tIns="45700" rIns="91433" bIns="45700" rtlCol="0" anchor="t" anchorCtr="0">
            <a:noAutofit/>
          </a:bodyPr>
          <a:lstStyle/>
          <a:p>
            <a:pPr marL="0" indent="0">
              <a:buNone/>
            </a:pPr>
            <a:r>
              <a:rPr lang="en" sz="2267">
                <a:solidFill>
                  <a:schemeClr val="lt2"/>
                </a:solidFill>
              </a:rPr>
              <a:t>By the end of this session you will...</a:t>
            </a:r>
            <a:endParaRPr sz="2267">
              <a:solidFill>
                <a:schemeClr val="lt2"/>
              </a:solidFill>
            </a:endParaRPr>
          </a:p>
        </p:txBody>
      </p:sp>
      <p:sp>
        <p:nvSpPr>
          <p:cNvPr id="815" name="Google Shape;815;p129"/>
          <p:cNvSpPr txBox="1">
            <a:spLocks noGrp="1"/>
          </p:cNvSpPr>
          <p:nvPr>
            <p:ph type="body" idx="4294967295"/>
          </p:nvPr>
        </p:nvSpPr>
        <p:spPr>
          <a:xfrm>
            <a:off x="785672" y="2246684"/>
            <a:ext cx="10474800" cy="2477882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spAutoFit/>
          </a:bodyPr>
          <a:lstStyle/>
          <a:p>
            <a:pPr marL="609585" indent="-448722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Know where and how to complete your </a:t>
            </a:r>
            <a:r>
              <a:rPr lang="en" sz="2267">
                <a:solidFill>
                  <a:srgbClr val="FFD966"/>
                </a:solidFill>
              </a:rPr>
              <a:t>onboarding checklist</a:t>
            </a:r>
            <a:r>
              <a:rPr lang="en" sz="2267"/>
              <a:t> for your first week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Understand the </a:t>
            </a:r>
            <a:r>
              <a:rPr lang="en" sz="2267">
                <a:solidFill>
                  <a:srgbClr val="FFD966"/>
                </a:solidFill>
              </a:rPr>
              <a:t>tools and resources</a:t>
            </a:r>
            <a:r>
              <a:rPr lang="en" sz="2267"/>
              <a:t> you will use as a Menlovian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700"/>
              <a:buChar char="❖"/>
            </a:pPr>
            <a:r>
              <a:rPr lang="en" sz="2267"/>
              <a:t>Be able to access </a:t>
            </a:r>
            <a:r>
              <a:rPr lang="en" sz="2267">
                <a:solidFill>
                  <a:srgbClr val="FFD966"/>
                </a:solidFill>
              </a:rPr>
              <a:t>benefit options, raise support tickets, and appropriate contacts</a:t>
            </a:r>
            <a:r>
              <a:rPr lang="en" sz="2267"/>
              <a:t> for future success at Menlo</a:t>
            </a:r>
            <a:endParaRPr sz="2267">
              <a:highlight>
                <a:srgbClr val="FF0000"/>
              </a:highlight>
            </a:endParaRPr>
          </a:p>
        </p:txBody>
      </p:sp>
      <p:sp>
        <p:nvSpPr>
          <p:cNvPr id="816" name="Google Shape;816;p129"/>
          <p:cNvSpPr txBox="1">
            <a:spLocks noGrp="1"/>
          </p:cNvSpPr>
          <p:nvPr>
            <p:ph type="title"/>
          </p:nvPr>
        </p:nvSpPr>
        <p:spPr>
          <a:xfrm>
            <a:off x="658121" y="495625"/>
            <a:ext cx="6828000" cy="524400"/>
          </a:xfrm>
          <a:prstGeom prst="rect">
            <a:avLst/>
          </a:prstGeom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r>
              <a:rPr lang="en">
                <a:solidFill>
                  <a:srgbClr val="FFD966"/>
                </a:solidFill>
              </a:rPr>
              <a:t>What You Will Gain from this Session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8332" y="311767"/>
            <a:ext cx="1217600" cy="84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29"/>
          <p:cNvSpPr txBox="1">
            <a:spLocks noGrp="1"/>
          </p:cNvSpPr>
          <p:nvPr>
            <p:ph type="body" idx="1"/>
          </p:nvPr>
        </p:nvSpPr>
        <p:spPr>
          <a:xfrm>
            <a:off x="1058933" y="1371167"/>
            <a:ext cx="5584000" cy="524400"/>
          </a:xfrm>
          <a:prstGeom prst="rect">
            <a:avLst/>
          </a:prstGeom>
        </p:spPr>
        <p:txBody>
          <a:bodyPr spcFirstLastPara="1" vert="horz" wrap="square" lIns="0" tIns="45700" rIns="91433" bIns="45700" rtlCol="0" anchor="t" anchorCtr="0">
            <a:noAutofit/>
          </a:bodyPr>
          <a:lstStyle/>
          <a:p>
            <a:pPr marL="0" indent="0">
              <a:buNone/>
            </a:pPr>
            <a:r>
              <a:rPr lang="en" sz="2267">
                <a:solidFill>
                  <a:schemeClr val="lt2"/>
                </a:solidFill>
              </a:rPr>
              <a:t>By the end of this session you will...</a:t>
            </a:r>
            <a:endParaRPr sz="2267">
              <a:solidFill>
                <a:schemeClr val="lt2"/>
              </a:solidFill>
            </a:endParaRPr>
          </a:p>
        </p:txBody>
      </p:sp>
      <p:sp>
        <p:nvSpPr>
          <p:cNvPr id="815" name="Google Shape;815;p129"/>
          <p:cNvSpPr txBox="1">
            <a:spLocks noGrp="1"/>
          </p:cNvSpPr>
          <p:nvPr>
            <p:ph type="body" idx="4294967295"/>
          </p:nvPr>
        </p:nvSpPr>
        <p:spPr>
          <a:xfrm>
            <a:off x="785672" y="2246684"/>
            <a:ext cx="10474800" cy="2477882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spAutoFit/>
          </a:bodyPr>
          <a:lstStyle/>
          <a:p>
            <a:pPr marL="609585" indent="-448722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Know where and how to complete your </a:t>
            </a:r>
            <a:r>
              <a:rPr lang="en" sz="2267">
                <a:solidFill>
                  <a:srgbClr val="FFD966"/>
                </a:solidFill>
              </a:rPr>
              <a:t>onboarding checklist</a:t>
            </a:r>
            <a:r>
              <a:rPr lang="en" sz="2267"/>
              <a:t> for your first week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700"/>
              <a:buChar char="❖"/>
            </a:pPr>
            <a:r>
              <a:rPr lang="en" sz="2267"/>
              <a:t>Understand the </a:t>
            </a:r>
            <a:r>
              <a:rPr lang="en" sz="2267">
                <a:solidFill>
                  <a:srgbClr val="FFD966"/>
                </a:solidFill>
              </a:rPr>
              <a:t>tools and resources</a:t>
            </a:r>
            <a:r>
              <a:rPr lang="en" sz="2267"/>
              <a:t> you will use as a Menlovian</a:t>
            </a:r>
            <a:endParaRPr sz="2267"/>
          </a:p>
          <a:p>
            <a:pPr marL="609585" indent="-448722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700"/>
              <a:buChar char="❖"/>
            </a:pPr>
            <a:r>
              <a:rPr lang="en" sz="2267"/>
              <a:t>Be able to access </a:t>
            </a:r>
            <a:r>
              <a:rPr lang="en" sz="2267">
                <a:solidFill>
                  <a:srgbClr val="FFD966"/>
                </a:solidFill>
              </a:rPr>
              <a:t>benefit options, raise support tickets, and appropriate contacts</a:t>
            </a:r>
            <a:r>
              <a:rPr lang="en" sz="2267"/>
              <a:t> for future success at Menlo</a:t>
            </a:r>
            <a:endParaRPr sz="2267">
              <a:highlight>
                <a:srgbClr val="FF0000"/>
              </a:highlight>
            </a:endParaRPr>
          </a:p>
        </p:txBody>
      </p:sp>
      <p:sp>
        <p:nvSpPr>
          <p:cNvPr id="816" name="Google Shape;816;p129"/>
          <p:cNvSpPr txBox="1">
            <a:spLocks noGrp="1"/>
          </p:cNvSpPr>
          <p:nvPr>
            <p:ph type="title"/>
          </p:nvPr>
        </p:nvSpPr>
        <p:spPr>
          <a:xfrm>
            <a:off x="658121" y="495625"/>
            <a:ext cx="6828000" cy="524400"/>
          </a:xfrm>
          <a:prstGeom prst="rect">
            <a:avLst/>
          </a:prstGeom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r>
              <a:rPr lang="en">
                <a:solidFill>
                  <a:srgbClr val="FFD966"/>
                </a:solidFill>
              </a:rPr>
              <a:t>What You Will Gain from this Session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9C9F-3448-C5DB-54ED-6B073C4B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C30E-4745-E7D3-EC48-034E315F2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0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AB2C-18FE-171A-7E05-082C3770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E71F-9A35-B4E7-28DE-0677819B7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2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3A53-6C31-6D61-F7C9-D0E41128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C227-B196-66A3-1A06-3C09C81D9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4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9F95-0906-C95E-0BC3-9EF44626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ethgerthb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3E355-C7EA-89E1-CE4E-5D52BCCC0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B15D3ED-AFB0-CC9D-CD77-E356CB2EF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595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17D1E-A5A1-97A7-2714-DE4F909AD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6489-CF28-FDFD-04E3-62375475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225D1-2869-6528-A579-4BDCD2067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24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573AD-F50A-9322-9DEC-5D0BA7D1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D4EB-6E80-2CD2-357A-9F8AD42A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C74B-968F-77BD-23E3-A7A27C7A0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5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463CA-F409-E7DF-0CA9-2A05E0834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D25-385B-7BF5-1744-E87E63D5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75186-C39E-FA86-0CFD-5CDEE98D9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3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E454A-0B12-AA85-DC3F-992C96146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2BC4-2A72-3F38-8CD7-75796D16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4531-DBB0-1A86-4B75-630571F3F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19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C101-D26F-40BC-2EDB-A7CBCEF3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grwerg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3D4E9-33C8-14E6-2142-8F5E84F4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2FDD233-5845-3878-BC04-0EA1E4CF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46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7B9A-D2EF-F42F-3F5D-F857DB1E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7D343-B1B9-331A-DBE8-A41C4C79E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DCA51F1-C536-0C8F-D6D8-68A3A3CA9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68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0FBE-A66F-1CE5-DCFB-C99377F5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466A2-D8DD-F88A-4CD2-C420FA7F5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5E6D628-DAB7-CDDD-4B6A-8629A0A9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743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605708" y="342533"/>
            <a:ext cx="1028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91433" bIns="45700" rtlCol="0" anchor="b" anchorCtr="0">
            <a:noAutofit/>
          </a:bodyPr>
          <a:lstStyle/>
          <a:p>
            <a:pPr>
              <a:buSzPts val="2100"/>
            </a:pPr>
            <a:r>
              <a:rPr lang="en" b="1"/>
              <a:t>Mission, Values &amp; Leadership Model with Kate Terrell</a:t>
            </a:r>
            <a:endParaRPr b="1"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3">
            <a:alphaModFix amt="54000"/>
          </a:blip>
          <a:srcRect l="-3553" t="-5515" r="22627" b="71469"/>
          <a:stretch/>
        </p:blipFill>
        <p:spPr>
          <a:xfrm>
            <a:off x="10035932" y="4870368"/>
            <a:ext cx="4962577" cy="19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99" y="5529400"/>
            <a:ext cx="1217600" cy="84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3" title="Menlo Onboarding - Mission, Values, Leadership Mode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367" y="1135901"/>
            <a:ext cx="6978200" cy="52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188A-0C8B-403B-F744-43B6392C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AE14-DCEF-3077-43D4-9B44536A8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0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5"/>
          <p:cNvSpPr txBox="1"/>
          <p:nvPr/>
        </p:nvSpPr>
        <p:spPr>
          <a:xfrm>
            <a:off x="939300" y="1347167"/>
            <a:ext cx="5367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chemeClr val="dk2"/>
                </a:solidFill>
              </a:rPr>
              <a:t>EXPECTED ACTIVITIES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899" name="Google Shape;899;p135"/>
          <p:cNvGrpSpPr/>
          <p:nvPr/>
        </p:nvGrpSpPr>
        <p:grpSpPr>
          <a:xfrm>
            <a:off x="8279767" y="2906233"/>
            <a:ext cx="3598000" cy="1625200"/>
            <a:chOff x="6209825" y="2179675"/>
            <a:chExt cx="2698500" cy="1218900"/>
          </a:xfrm>
        </p:grpSpPr>
        <p:sp>
          <p:nvSpPr>
            <p:cNvPr id="900" name="Google Shape;900;p135"/>
            <p:cNvSpPr/>
            <p:nvPr/>
          </p:nvSpPr>
          <p:spPr>
            <a:xfrm>
              <a:off x="6209825" y="2179675"/>
              <a:ext cx="26985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1" name="Google Shape;901;p135"/>
            <p:cNvSpPr txBox="1"/>
            <p:nvPr/>
          </p:nvSpPr>
          <p:spPr>
            <a:xfrm>
              <a:off x="6872825" y="2642425"/>
              <a:ext cx="20355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Start on Onboarding Checklists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2" name="Google Shape;902;p135"/>
          <p:cNvGrpSpPr/>
          <p:nvPr/>
        </p:nvGrpSpPr>
        <p:grpSpPr>
          <a:xfrm>
            <a:off x="5418300" y="2906233"/>
            <a:ext cx="3316400" cy="1625200"/>
            <a:chOff x="4063725" y="2179675"/>
            <a:chExt cx="2487300" cy="1218900"/>
          </a:xfrm>
        </p:grpSpPr>
        <p:sp>
          <p:nvSpPr>
            <p:cNvPr id="903" name="Google Shape;903;p135"/>
            <p:cNvSpPr/>
            <p:nvPr/>
          </p:nvSpPr>
          <p:spPr>
            <a:xfrm>
              <a:off x="4063725" y="2179675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4" name="Google Shape;904;p135"/>
            <p:cNvSpPr txBox="1"/>
            <p:nvPr/>
          </p:nvSpPr>
          <p:spPr>
            <a:xfrm>
              <a:off x="4842513" y="2632225"/>
              <a:ext cx="1276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Team Introduction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grpSp>
        <p:nvGrpSpPr>
          <p:cNvPr id="905" name="Google Shape;905;p135"/>
          <p:cNvGrpSpPr/>
          <p:nvPr/>
        </p:nvGrpSpPr>
        <p:grpSpPr>
          <a:xfrm>
            <a:off x="2563834" y="2908333"/>
            <a:ext cx="3600833" cy="1625200"/>
            <a:chOff x="1922875" y="2181250"/>
            <a:chExt cx="2700625" cy="1218900"/>
          </a:xfrm>
        </p:grpSpPr>
        <p:sp>
          <p:nvSpPr>
            <p:cNvPr id="906" name="Google Shape;906;p135"/>
            <p:cNvSpPr/>
            <p:nvPr/>
          </p:nvSpPr>
          <p:spPr>
            <a:xfrm>
              <a:off x="1922875" y="2181250"/>
              <a:ext cx="2487300" cy="1218900"/>
            </a:xfrm>
            <a:prstGeom prst="chevron">
              <a:avLst>
                <a:gd name="adj" fmla="val 50000"/>
              </a:avLst>
            </a:prstGeom>
            <a:solidFill>
              <a:srgbClr val="BE84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907" name="Google Shape;907;p135"/>
            <p:cNvSpPr txBox="1"/>
            <p:nvPr/>
          </p:nvSpPr>
          <p:spPr>
            <a:xfrm>
              <a:off x="2520800" y="2642425"/>
              <a:ext cx="2102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067" b="1">
                  <a:solidFill>
                    <a:schemeClr val="lt1"/>
                  </a:solidFill>
                </a:rPr>
                <a:t>Meet your Manager &amp; Menlo Buddy</a:t>
              </a:r>
              <a:endParaRPr sz="1067" b="1">
                <a:solidFill>
                  <a:schemeClr val="lt1"/>
                </a:solidFill>
              </a:endParaRPr>
            </a:p>
          </p:txBody>
        </p:sp>
      </p:grpSp>
      <p:sp>
        <p:nvSpPr>
          <p:cNvPr id="908" name="Google Shape;908;p135"/>
          <p:cNvSpPr/>
          <p:nvPr/>
        </p:nvSpPr>
        <p:spPr>
          <a:xfrm>
            <a:off x="785401" y="2087234"/>
            <a:ext cx="1108833" cy="3596700"/>
          </a:xfrm>
          <a:prstGeom prst="flowChartProcess">
            <a:avLst/>
          </a:prstGeom>
          <a:solidFill>
            <a:srgbClr val="3E1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>
                <a:solidFill>
                  <a:schemeClr val="lt1"/>
                </a:solidFill>
              </a:rPr>
              <a:t>Collect your Menlo devices from IT. </a:t>
            </a:r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endParaRPr sz="1200">
              <a:solidFill>
                <a:schemeClr val="lt1"/>
              </a:solidFill>
            </a:endParaRPr>
          </a:p>
          <a:p>
            <a:r>
              <a:rPr lang="en" sz="1200">
                <a:solidFill>
                  <a:schemeClr val="lt1"/>
                </a:solidFill>
              </a:rPr>
              <a:t>Finish the IT and HR orientation.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09" name="Google Shape;909;p135"/>
          <p:cNvSpPr txBox="1"/>
          <p:nvPr/>
        </p:nvSpPr>
        <p:spPr>
          <a:xfrm>
            <a:off x="785416" y="2224833"/>
            <a:ext cx="12576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 u="sng">
                <a:solidFill>
                  <a:schemeClr val="accent6"/>
                </a:solidFill>
              </a:rPr>
              <a:t>You’re here</a:t>
            </a:r>
            <a:r>
              <a:rPr lang="en" sz="1200" b="1">
                <a:solidFill>
                  <a:schemeClr val="accent6"/>
                </a:solidFill>
              </a:rPr>
              <a:t>!</a:t>
            </a:r>
            <a:endParaRPr sz="1200" b="1">
              <a:solidFill>
                <a:schemeClr val="accent6"/>
              </a:solidFill>
            </a:endParaRPr>
          </a:p>
        </p:txBody>
      </p:sp>
      <p:sp>
        <p:nvSpPr>
          <p:cNvPr id="910" name="Google Shape;910;p135"/>
          <p:cNvSpPr txBox="1"/>
          <p:nvPr/>
        </p:nvSpPr>
        <p:spPr>
          <a:xfrm>
            <a:off x="866567" y="603534"/>
            <a:ext cx="13324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Your</a:t>
            </a:r>
            <a:endParaRPr sz="4133">
              <a:solidFill>
                <a:schemeClr val="dk2"/>
              </a:solidFill>
            </a:endParaRPr>
          </a:p>
        </p:txBody>
      </p:sp>
      <p:sp>
        <p:nvSpPr>
          <p:cNvPr id="911" name="Google Shape;911;p135"/>
          <p:cNvSpPr txBox="1"/>
          <p:nvPr/>
        </p:nvSpPr>
        <p:spPr>
          <a:xfrm>
            <a:off x="2097367" y="603534"/>
            <a:ext cx="11952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rgbClr val="9C49CF"/>
                </a:solidFill>
              </a:rPr>
              <a:t>first</a:t>
            </a:r>
            <a:endParaRPr sz="4133">
              <a:solidFill>
                <a:srgbClr val="9C49CF"/>
              </a:solidFill>
            </a:endParaRPr>
          </a:p>
        </p:txBody>
      </p:sp>
      <p:sp>
        <p:nvSpPr>
          <p:cNvPr id="912" name="Google Shape;912;p135"/>
          <p:cNvSpPr txBox="1"/>
          <p:nvPr/>
        </p:nvSpPr>
        <p:spPr>
          <a:xfrm>
            <a:off x="3076333" y="603534"/>
            <a:ext cx="1257600" cy="8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133">
                <a:solidFill>
                  <a:schemeClr val="dk2"/>
                </a:solidFill>
              </a:rPr>
              <a:t>day</a:t>
            </a:r>
            <a:endParaRPr sz="4133">
              <a:solidFill>
                <a:schemeClr val="dk2"/>
              </a:solidFill>
            </a:endParaRPr>
          </a:p>
        </p:txBody>
      </p:sp>
      <p:pic>
        <p:nvPicPr>
          <p:cNvPr id="913" name="Google Shape;913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685" y="87434"/>
            <a:ext cx="1824484" cy="8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5"/>
          <p:cNvSpPr/>
          <p:nvPr/>
        </p:nvSpPr>
        <p:spPr>
          <a:xfrm rot="8292959">
            <a:off x="1967481" y="3350464"/>
            <a:ext cx="720971" cy="718413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</TotalTime>
  <Words>14777</Words>
  <Application>Microsoft Macintosh PowerPoint</Application>
  <PresentationFormat>Widescreen</PresentationFormat>
  <Paragraphs>2671</Paragraphs>
  <Slides>236</Slides>
  <Notes>146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236</vt:i4>
      </vt:variant>
    </vt:vector>
  </HeadingPairs>
  <TitlesOfParts>
    <vt:vector size="244" baseType="lpstr">
      <vt:lpstr>Aptos</vt:lpstr>
      <vt:lpstr>Arial</vt:lpstr>
      <vt:lpstr>MS Shell Dlg 2</vt:lpstr>
      <vt:lpstr>NTR</vt:lpstr>
      <vt:lpstr>Raleway</vt:lpstr>
      <vt:lpstr>Wingdings</vt:lpstr>
      <vt:lpstr>Wingdings 3</vt:lpstr>
      <vt:lpstr>Madison</vt:lpstr>
      <vt:lpstr>regergtreggfv</vt:lpstr>
      <vt:lpstr>What You Will Gain from this Session</vt:lpstr>
      <vt:lpstr>erggr</vt:lpstr>
      <vt:lpstr>regetg</vt:lpstr>
      <vt:lpstr>grtrt</vt:lpstr>
      <vt:lpstr>ethgerthb</vt:lpstr>
      <vt:lpstr>grwerg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You Will Gain from this Session</vt:lpstr>
      <vt:lpstr>What You Will Gain from this Session</vt:lpstr>
      <vt:lpstr>What You Will Gain from this Session</vt:lpstr>
      <vt:lpstr>What You Will Gain from this Session</vt:lpstr>
      <vt:lpstr>What You Will Gain from this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Mission, Values &amp; Leadership Model with Kate Terrell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BambooHR - Your HR/Employee Profile Lifeline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Mayank Patel</dc:creator>
  <cp:lastModifiedBy>Mayank Patel</cp:lastModifiedBy>
  <cp:revision>6</cp:revision>
  <dcterms:created xsi:type="dcterms:W3CDTF">2026-07-20T16:13:38Z</dcterms:created>
  <dcterms:modified xsi:type="dcterms:W3CDTF">2026-07-20T16:27:13Z</dcterms:modified>
</cp:coreProperties>
</file>